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7" r:id="rId6"/>
    <p:sldId id="268" r:id="rId7"/>
    <p:sldId id="260" r:id="rId8"/>
    <p:sldId id="269" r:id="rId9"/>
    <p:sldId id="273" r:id="rId10"/>
    <p:sldId id="261" r:id="rId11"/>
    <p:sldId id="270" r:id="rId12"/>
    <p:sldId id="274" r:id="rId13"/>
    <p:sldId id="262" r:id="rId14"/>
    <p:sldId id="271" r:id="rId15"/>
    <p:sldId id="275" r:id="rId16"/>
    <p:sldId id="263" r:id="rId17"/>
    <p:sldId id="272" r:id="rId18"/>
    <p:sldId id="276" r:id="rId19"/>
    <p:sldId id="265" r:id="rId20"/>
    <p:sldId id="26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94" autoAdjust="0"/>
    <p:restoredTop sz="94660"/>
  </p:normalViewPr>
  <p:slideViewPr>
    <p:cSldViewPr>
      <p:cViewPr varScale="1">
        <p:scale>
          <a:sx n="69" d="100"/>
          <a:sy n="69" d="100"/>
        </p:scale>
        <p:origin x="-1182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09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638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022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81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8997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382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157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530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187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88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66B72-EBFB-4A0E-A164-738DA26DADA3}" type="datetimeFigureOut">
              <a:rPr lang="en-GB" smtClean="0"/>
              <a:t>09/06/2015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FAAF4-F043-42D8-B2FB-4C2BD2CB60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9425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clipartpanda.com/imagination-clipart-0511-0807-0912-2349.jpg" TargetMode="External"/><Relationship Id="rId3" Type="http://schemas.openxmlformats.org/officeDocument/2006/relationships/slide" Target="slide12.xml"/><Relationship Id="rId7" Type="http://schemas.openxmlformats.org/officeDocument/2006/relationships/hyperlink" Target="http://www.google.co.uk/url?sa=i&amp;rct=j&amp;q=&amp;esrc=s&amp;source=images&amp;cd=&amp;cad=rja&amp;uact=8&amp;ved=0CAcQjRw&amp;url=http://lol-rofl.com/cartoon-person-thinking/&amp;ei=U2muVOLGBvDW7Qb2q4D4DA&amp;bvm=bv.83134100,d.ZGU&amp;psig=AFQjCNEgFsyZkMCJ7576NFMgd9qnBaaGKw&amp;ust=1420802671013264" TargetMode="External"/><Relationship Id="rId2" Type="http://schemas.openxmlformats.org/officeDocument/2006/relationships/slide" Target="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Relationship Id="rId5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4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clipartpanda.com/imagination-clipart-0511-0807-0912-2349.jpg" TargetMode="External"/><Relationship Id="rId3" Type="http://schemas.openxmlformats.org/officeDocument/2006/relationships/slide" Target="slide14.xml"/><Relationship Id="rId7" Type="http://schemas.openxmlformats.org/officeDocument/2006/relationships/hyperlink" Target="http://www.google.co.uk/url?sa=i&amp;rct=j&amp;q=&amp;esrc=s&amp;source=images&amp;cd=&amp;cad=rja&amp;uact=8&amp;ved=0CAcQjRw&amp;url=http://lol-rofl.com/cartoon-person-thinking/&amp;ei=U2muVOLGBvDW7Qb2q4D4DA&amp;bvm=bv.83134100,d.ZGU&amp;psig=AFQjCNEgFsyZkMCJ7576NFMgd9qnBaaGKw&amp;ust=1420802671013264" TargetMode="External"/><Relationship Id="rId2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Relationship Id="rId5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4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9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google.co.uk/url?sa=i&amp;rct=j&amp;q=&amp;esrc=s&amp;source=images&amp;cd=&amp;cad=rja&amp;uact=8&amp;ved=0CAcQjRw&amp;url=http://lol-rofl.com/cartoon-person-thinking/&amp;ei=U2muVOLGBvDW7Qb2q4D4DA&amp;bvm=bv.83134100,d.ZGU&amp;psig=AFQjCNEgFsyZkMCJ7576NFMgd9qnBaaGKw&amp;ust=1420802671013264" TargetMode="External"/><Relationship Id="rId3" Type="http://schemas.openxmlformats.org/officeDocument/2006/relationships/slide" Target="slide17.xml"/><Relationship Id="rId7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Relationship Id="rId2" Type="http://schemas.openxmlformats.org/officeDocument/2006/relationships/slide" Target="slide1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5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10" Type="http://schemas.openxmlformats.org/officeDocument/2006/relationships/image" Target="../media/image3.png"/><Relationship Id="rId4" Type="http://schemas.openxmlformats.org/officeDocument/2006/relationships/slide" Target="slide6.xml"/><Relationship Id="rId9" Type="http://schemas.openxmlformats.org/officeDocument/2006/relationships/hyperlink" Target="http://images.clipartpanda.com/imagination-clipart-0511-0807-0912-2349.jpg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2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2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clipartpanda.com/imagination-clipart-0511-0807-0912-2349.jpg" TargetMode="External"/><Relationship Id="rId3" Type="http://schemas.openxmlformats.org/officeDocument/2006/relationships/slide" Target="slide6.xml"/><Relationship Id="rId7" Type="http://schemas.openxmlformats.org/officeDocument/2006/relationships/hyperlink" Target="http://www.google.co.uk/url?sa=i&amp;rct=j&amp;q=&amp;esrc=s&amp;source=images&amp;cd=&amp;cad=rja&amp;uact=8&amp;ved=0CAcQjRw&amp;url=http://lol-rofl.com/cartoon-person-thinking/&amp;ei=U2muVOLGBvDW7Qb2q4D4DA&amp;bvm=bv.83134100,d.ZGU&amp;psig=AFQjCNEgFsyZkMCJ7576NFMgd9qnBaaGKw&amp;ust=1420802671013264" TargetMode="External"/><Relationship Id="rId2" Type="http://schemas.openxmlformats.org/officeDocument/2006/relationships/slide" Target="slide5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Relationship Id="rId5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4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clipartpanda.com/imagination-clipart-0511-0807-0912-2349.jpg" TargetMode="External"/><Relationship Id="rId3" Type="http://schemas.openxmlformats.org/officeDocument/2006/relationships/slide" Target="slide9.xml"/><Relationship Id="rId7" Type="http://schemas.openxmlformats.org/officeDocument/2006/relationships/hyperlink" Target="http://www.google.co.uk/url?sa=i&amp;rct=j&amp;q=&amp;esrc=s&amp;source=images&amp;cd=&amp;cad=rja&amp;uact=8&amp;ved=0CAcQjRw&amp;url=http://lol-rofl.com/cartoon-person-thinking/&amp;ei=U2muVOLGBvDW7Qb2q4D4DA&amp;bvm=bv.83134100,d.ZGU&amp;psig=AFQjCNEgFsyZkMCJ7576NFMgd9qnBaaGKw&amp;ust=1420802671013264" TargetMode="External"/><Relationship Id="rId2" Type="http://schemas.openxmlformats.org/officeDocument/2006/relationships/slide" Target="slide8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.uk/url?sa=i&amp;rct=j&amp;q=&amp;esrc=s&amp;source=images&amp;cd=&amp;cad=rja&amp;uact=8&amp;ved=0CAcQjRw&amp;url=https://www.123-reg.co.uk/&amp;ei=5hWtVNStL4y17gaQnYD4CA&amp;bvm=bv.83134100,d.ZGU&amp;psig=AFQjCNEKIvJZrVUBcgRzlhr48515wEqhNw&amp;ust=1420715798643758" TargetMode="External"/><Relationship Id="rId5" Type="http://schemas.openxmlformats.org/officeDocument/2006/relationships/hyperlink" Target="https://www.google.co.uk/url?sa=i&amp;rct=j&amp;q=&amp;esrc=s&amp;source=images&amp;cd=&amp;cad=rja&amp;uact=8&amp;ved=0CAcQjRw&amp;url=https://play.google.com/store/apps/details?id%3Dcom.sedo.onetwothreenumbers&amp;ei=0RWtVM-vKce07AaBgYHADg&amp;bvm=bv.83134100,d.ZGU&amp;psig=AFQjCNEKIvJZrVUBcgRzlhr48515wEqhNw&amp;ust=1420715798643758" TargetMode="External"/><Relationship Id="rId4" Type="http://schemas.openxmlformats.org/officeDocument/2006/relationships/hyperlink" Target="http://www.google.co.uk/url?sa=i&amp;rct=j&amp;q=&amp;esrc=s&amp;source=images&amp;cd=&amp;cad=rja&amp;uact=8&amp;ved=0CAcQjRw&amp;url=http://www.fisher-price.com/en_US/gamesandactivities/onlinegames/laughlearn123game.html&amp;ei=mxWtVJPyG9KT7QaCwYDICw&amp;bvm=bv.83134100,d.ZGU&amp;psig=AFQjCNEKIvJZrVUBcgRzlhr48515wEqhNw&amp;ust=1420715798643758" TargetMode="External"/><Relationship Id="rId9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873805" y="1484784"/>
            <a:ext cx="30649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spcAft>
                <a:spcPts val="0"/>
              </a:spcAft>
            </a:pPr>
            <a:r>
              <a:rPr lang="en-US" sz="40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pic>
        <p:nvPicPr>
          <p:cNvPr id="16" name="Picture 17" descr="http://www.fisher-price.com/en_US/Images/lnl_123_game_tcm169-73099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3728" y="3286125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1379294" y="2962733"/>
            <a:ext cx="16337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791925" y="2501068"/>
            <a:ext cx="16738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two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084168" y="3030324"/>
            <a:ext cx="22910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three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827584" y="7647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mtClean="0"/>
              <a:t>Number Words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3413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hlinkClick r:id="rId2" action="ppaction://hlinksldjump"/>
          </p:cNvPr>
          <p:cNvSpPr/>
          <p:nvPr/>
        </p:nvSpPr>
        <p:spPr>
          <a:xfrm>
            <a:off x="5010828" y="5287471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4997202" y="433984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4917078" y="3393737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Can you find the correct number word?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49086" y="2518146"/>
            <a:ext cx="1070477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2500" b="1" dirty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4</a:t>
            </a:r>
            <a:endParaRPr lang="en-US" sz="225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5008678" y="4267834"/>
            <a:ext cx="13997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four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>
            <a:hlinkClick r:id="rId2" action="ppaction://hlinksldjump"/>
          </p:cNvPr>
          <p:cNvSpPr/>
          <p:nvPr/>
        </p:nvSpPr>
        <p:spPr>
          <a:xfrm>
            <a:off x="5082467" y="3284984"/>
            <a:ext cx="12634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2" action="ppaction://hlinksldjump"/>
          </p:cNvPr>
          <p:cNvSpPr/>
          <p:nvPr/>
        </p:nvSpPr>
        <p:spPr>
          <a:xfrm>
            <a:off x="5179538" y="5215463"/>
            <a:ext cx="114486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utoShape 2" descr="https://encrypted-tbn2.gstatic.com/images?q=tbn:ANd9GcRjywgSz6WxpaPTptZZtWYUJT2jvxSDnGEnR2YO4QgluZO6h8Fm9g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3975" y="-13716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Kid Thinking Cartoon Imagination clipart">
            <a:hlinkClick r:id="rId8" tooltip="Imagination clipart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65" y="148590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7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79512" y="188640"/>
            <a:ext cx="8856984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>
            <a:hlinkClick r:id="rId2" action="ppaction://hlinksldjump"/>
          </p:cNvPr>
          <p:cNvSpPr/>
          <p:nvPr/>
        </p:nvSpPr>
        <p:spPr>
          <a:xfrm>
            <a:off x="1403648" y="1412776"/>
            <a:ext cx="6120680" cy="3528392"/>
          </a:xfrm>
          <a:prstGeom prst="cloud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83768" y="2478119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Try again</a:t>
            </a:r>
            <a:endParaRPr lang="en-GB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6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931482" y="233353"/>
            <a:ext cx="532859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FFFF00"/>
                </a:solidFill>
                <a:latin typeface="+mj-lt"/>
              </a:rPr>
              <a:t>Well done!</a:t>
            </a:r>
            <a:endParaRPr lang="en-GB" sz="8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>
            <a:hlinkClick r:id="rId3" action="ppaction://hlinksldjump"/>
          </p:cNvPr>
          <p:cNvSpPr txBox="1"/>
          <p:nvPr/>
        </p:nvSpPr>
        <p:spPr>
          <a:xfrm>
            <a:off x="2195736" y="5445224"/>
            <a:ext cx="4608512" cy="101566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b="1" dirty="0" smtClean="0">
                <a:solidFill>
                  <a:srgbClr val="FFFF00"/>
                </a:solidFill>
                <a:latin typeface="+mj-lt"/>
              </a:rPr>
              <a:t>Play again</a:t>
            </a:r>
            <a:endParaRPr lang="en-GB" sz="6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879812" y="1700808"/>
            <a:ext cx="3240360" cy="3497535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30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hlinkClick r:id="rId2" action="ppaction://hlinksldjump"/>
          </p:cNvPr>
          <p:cNvSpPr/>
          <p:nvPr/>
        </p:nvSpPr>
        <p:spPr>
          <a:xfrm>
            <a:off x="4706647" y="5320618"/>
            <a:ext cx="1996866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5015961" y="4303838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hlinkClick r:id="rId3" action="ppaction://hlinksldjump"/>
          </p:cNvPr>
          <p:cNvSpPr/>
          <p:nvPr/>
        </p:nvSpPr>
        <p:spPr>
          <a:xfrm>
            <a:off x="4972540" y="335699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Can you find the correct number word?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49086" y="2518146"/>
            <a:ext cx="1070477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2500" b="1" dirty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7</a:t>
            </a:r>
            <a:endParaRPr lang="en-US" sz="225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5195428" y="4267834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six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5076056" y="3284984"/>
            <a:ext cx="12763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five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2" action="ppaction://hlinksldjump"/>
          </p:cNvPr>
          <p:cNvSpPr/>
          <p:nvPr/>
        </p:nvSpPr>
        <p:spPr>
          <a:xfrm>
            <a:off x="4800427" y="5215463"/>
            <a:ext cx="19030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seven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utoShape 2" descr="https://encrypted-tbn2.gstatic.com/images?q=tbn:ANd9GcRjywgSz6WxpaPTptZZtWYUJT2jvxSDnGEnR2YO4QgluZO6h8Fm9g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3975" y="-13716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Kid Thinking Cartoon Imagination clipart">
            <a:hlinkClick r:id="rId8" tooltip="Imagination clipart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65" y="148590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7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79512" y="188640"/>
            <a:ext cx="8856984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>
            <a:hlinkClick r:id="rId2" action="ppaction://hlinksldjump"/>
          </p:cNvPr>
          <p:cNvSpPr/>
          <p:nvPr/>
        </p:nvSpPr>
        <p:spPr>
          <a:xfrm>
            <a:off x="1403648" y="1412776"/>
            <a:ext cx="6120680" cy="3528392"/>
          </a:xfrm>
          <a:prstGeom prst="cloud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83768" y="2478119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Try again</a:t>
            </a:r>
            <a:endParaRPr lang="en-GB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6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931482" y="233353"/>
            <a:ext cx="532859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FFFF00"/>
                </a:solidFill>
                <a:latin typeface="+mj-lt"/>
              </a:rPr>
              <a:t>Well done!</a:t>
            </a:r>
            <a:endParaRPr lang="en-GB" sz="8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>
            <a:hlinkClick r:id="rId3" action="ppaction://hlinksldjump"/>
          </p:cNvPr>
          <p:cNvSpPr txBox="1"/>
          <p:nvPr/>
        </p:nvSpPr>
        <p:spPr>
          <a:xfrm>
            <a:off x="2195736" y="5445224"/>
            <a:ext cx="4608512" cy="101566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b="1" dirty="0" smtClean="0">
                <a:solidFill>
                  <a:srgbClr val="FFFF00"/>
                </a:solidFill>
                <a:latin typeface="+mj-lt"/>
              </a:rPr>
              <a:t>Play again</a:t>
            </a:r>
            <a:endParaRPr lang="en-GB" sz="6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879812" y="1700808"/>
            <a:ext cx="3240360" cy="3497535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30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4972540" y="335699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4890990" y="4360089"/>
            <a:ext cx="1642270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4" action="ppaction://hlinksldjump"/>
          </p:cNvPr>
          <p:cNvSpPr/>
          <p:nvPr/>
        </p:nvSpPr>
        <p:spPr>
          <a:xfrm>
            <a:off x="4890989" y="5287471"/>
            <a:ext cx="1812524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Can you find the correct number word?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49086" y="2518146"/>
            <a:ext cx="1070477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2500" b="1" dirty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9</a:t>
            </a:r>
            <a:endParaRPr lang="en-US" sz="225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4862805" y="4267834"/>
            <a:ext cx="169149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eight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>
            <a:hlinkClick r:id="rId2" action="ppaction://hlinksldjump"/>
          </p:cNvPr>
          <p:cNvSpPr/>
          <p:nvPr/>
        </p:nvSpPr>
        <p:spPr>
          <a:xfrm>
            <a:off x="4985486" y="3284984"/>
            <a:ext cx="145745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nine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3" action="ppaction://hlinksldjump"/>
          </p:cNvPr>
          <p:cNvSpPr/>
          <p:nvPr/>
        </p:nvSpPr>
        <p:spPr>
          <a:xfrm>
            <a:off x="4800427" y="5215463"/>
            <a:ext cx="19030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seven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utoShape 2" descr="https://encrypted-tbn2.gstatic.com/images?q=tbn:ANd9GcRjywgSz6WxpaPTptZZtWYUJT2jvxSDnGEnR2YO4QgluZO6h8Fm9g">
            <a:hlinkClick r:id="rId8"/>
          </p:cNvPr>
          <p:cNvSpPr>
            <a:spLocks noChangeAspect="1" noChangeArrowheads="1"/>
          </p:cNvSpPr>
          <p:nvPr/>
        </p:nvSpPr>
        <p:spPr bwMode="auto">
          <a:xfrm>
            <a:off x="53975" y="-13716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Kid Thinking Cartoon Imagination clipart">
            <a:hlinkClick r:id="rId9" tooltip="Imagination clipart"/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65" y="148590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7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07504" y="55031"/>
            <a:ext cx="8856984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ysClr val="windowText" lastClr="000000"/>
              </a:solidFill>
            </a:endParaRPr>
          </a:p>
        </p:txBody>
      </p:sp>
      <p:sp>
        <p:nvSpPr>
          <p:cNvPr id="8" name="Cloud Callout 7">
            <a:hlinkClick r:id="rId2" action="ppaction://hlinksldjump"/>
          </p:cNvPr>
          <p:cNvSpPr/>
          <p:nvPr/>
        </p:nvSpPr>
        <p:spPr>
          <a:xfrm>
            <a:off x="1403648" y="1412776"/>
            <a:ext cx="6120680" cy="3528392"/>
          </a:xfrm>
          <a:prstGeom prst="cloud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83768" y="2478119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Try again</a:t>
            </a:r>
            <a:endParaRPr lang="en-GB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6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931482" y="233353"/>
            <a:ext cx="532859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FFFF00"/>
                </a:solidFill>
                <a:latin typeface="+mj-lt"/>
              </a:rPr>
              <a:t>Well done!</a:t>
            </a:r>
            <a:endParaRPr lang="en-GB" sz="8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>
            <a:hlinkClick r:id="rId3" action="ppaction://hlinksldjump"/>
          </p:cNvPr>
          <p:cNvSpPr txBox="1"/>
          <p:nvPr/>
        </p:nvSpPr>
        <p:spPr>
          <a:xfrm>
            <a:off x="539552" y="5445224"/>
            <a:ext cx="3024336" cy="1077218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FFFF00"/>
                </a:solidFill>
                <a:latin typeface="+mj-lt"/>
              </a:rPr>
              <a:t>Worksheet activity</a:t>
            </a:r>
            <a:endParaRPr lang="en-GB" sz="32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879812" y="1700808"/>
            <a:ext cx="3240360" cy="3497535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>
            <a:hlinkClick r:id="" action="ppaction://hlinkshowjump?jump=firstslide"/>
          </p:cNvPr>
          <p:cNvSpPr txBox="1"/>
          <p:nvPr/>
        </p:nvSpPr>
        <p:spPr>
          <a:xfrm>
            <a:off x="5868144" y="5937667"/>
            <a:ext cx="3024336" cy="584775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solidFill>
                  <a:srgbClr val="FFFF00"/>
                </a:solidFill>
                <a:latin typeface="+mj-lt"/>
              </a:rPr>
              <a:t>Finish</a:t>
            </a:r>
            <a:endParaRPr lang="en-GB" sz="3200" b="1" dirty="0">
              <a:solidFill>
                <a:srgbClr val="FFFF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930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67744" y="1484784"/>
            <a:ext cx="3083709" cy="501675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52967" y="1484784"/>
            <a:ext cx="1069975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1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2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3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4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5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6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7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8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9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10</a:t>
            </a:r>
            <a:endParaRPr lang="en-GB" sz="3200" dirty="0">
              <a:effectLst/>
              <a:latin typeface="+mj-lt"/>
              <a:ea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41424" y="1484784"/>
            <a:ext cx="1510029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one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ten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five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two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three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40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71600" y="476673"/>
            <a:ext cx="7268344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Using your worksheet draw lines to the correct number 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083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Let’s Count To 10 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0" name="Picture 2" descr="C:\Users\Colin2\AppData\Local\Microsoft\Windows\Temporary Internet Files\Content.IE5\1A4LY81X\Smil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136" y="1124744"/>
            <a:ext cx="1205273" cy="120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560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1</a:t>
            </a:r>
            <a:endParaRPr lang="en-US" sz="54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51720" y="4480534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7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11559" y="446392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6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45675" y="4505485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8</a:t>
            </a:r>
            <a:endParaRPr lang="en-US" sz="54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640774" y="4509120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9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00086" y="4509120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10</a:t>
            </a:r>
            <a:endParaRPr lang="en-US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652120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92D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4</a:t>
            </a:r>
            <a:endParaRPr lang="en-US" sz="5400" b="1" cap="none" spc="0" dirty="0">
              <a:ln w="11430"/>
              <a:solidFill>
                <a:srgbClr val="92D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955999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2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67747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3</a:t>
            </a:r>
            <a:endParaRPr lang="en-US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308304" y="2380637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F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5</a:t>
            </a:r>
            <a:endParaRPr lang="en-US" sz="5400" b="1" cap="none" spc="0" dirty="0">
              <a:ln w="11430"/>
              <a:solidFill>
                <a:srgbClr val="00B0F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17738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250"/>
                            </p:stCondLst>
                            <p:childTnLst>
                              <p:par>
                                <p:cTn id="25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750"/>
                            </p:stCondLst>
                            <p:childTnLst>
                              <p:par>
                                <p:cTn id="33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250"/>
                            </p:stCondLst>
                            <p:childTnLst>
                              <p:par>
                                <p:cTn id="41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67744" y="1484784"/>
            <a:ext cx="3083709" cy="5016758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052967" y="1484784"/>
            <a:ext cx="1069975" cy="50167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1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2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3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4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5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6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7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8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9</a:t>
            </a:r>
            <a:endParaRPr lang="en-GB" sz="3200" dirty="0">
              <a:effectLst/>
              <a:latin typeface="+mj-lt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dirty="0">
                <a:solidFill>
                  <a:srgbClr val="00CC00"/>
                </a:solidFill>
                <a:effectLst>
                  <a:outerShdw blurRad="80010" dist="40005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Times New Roman"/>
                <a:cs typeface="Aharoni"/>
              </a:rPr>
              <a:t>10</a:t>
            </a:r>
            <a:endParaRPr lang="en-GB" sz="3200" dirty="0">
              <a:effectLst/>
              <a:latin typeface="+mj-lt"/>
              <a:ea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41424" y="1484784"/>
            <a:ext cx="1510029" cy="563231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one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ten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five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seven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nine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four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six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two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eight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 algn="ctr">
              <a:spcAft>
                <a:spcPts val="0"/>
              </a:spcAft>
            </a:pPr>
            <a:r>
              <a:rPr lang="en-US" sz="32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three</a:t>
            </a:r>
            <a:endParaRPr lang="en-GB" sz="3200" dirty="0">
              <a:effectLst/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4000" b="1" kern="1200" spc="50" dirty="0">
                <a:gradFill>
                  <a:gsLst>
                    <a:gs pos="25000">
                      <a:srgbClr val="E0322D"/>
                    </a:gs>
                    <a:gs pos="100000">
                      <a:srgbClr val="A01C18"/>
                    </a:gs>
                  </a:gsLst>
                  <a:lin ang="5400000" scaled="0"/>
                </a:gradFill>
                <a:effectLst>
                  <a:outerShdw blurRad="76200" dist="50800" dir="5400000" algn="tl">
                    <a:srgbClr val="000000">
                      <a:alpha val="65000"/>
                    </a:srgbClr>
                  </a:outerShdw>
                </a:effectLst>
                <a:latin typeface="Calibri"/>
                <a:ea typeface="Times New Roman"/>
                <a:cs typeface="Times New Roman"/>
              </a:rPr>
              <a:t> </a:t>
            </a:r>
            <a:endParaRPr lang="en-GB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71600" y="476673"/>
            <a:ext cx="7268344" cy="8640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/>
              <a:t>Can you follow the arrows to find out if you were right?</a:t>
            </a:r>
            <a:endParaRPr lang="en-GB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2843808" y="1772816"/>
            <a:ext cx="1368152" cy="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2843808" y="2348880"/>
            <a:ext cx="1368152" cy="288032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771800" y="2708920"/>
            <a:ext cx="1368152" cy="3456384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2771800" y="3212976"/>
            <a:ext cx="1440160" cy="1087963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2771800" y="2852936"/>
            <a:ext cx="1440160" cy="904021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771800" y="4272664"/>
            <a:ext cx="1584176" cy="452480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2771800" y="3276419"/>
            <a:ext cx="1296144" cy="1433487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735796" y="5228634"/>
            <a:ext cx="1404156" cy="432614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2771800" y="3789040"/>
            <a:ext cx="1440160" cy="1944216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2790337" y="2348880"/>
            <a:ext cx="1421623" cy="3816424"/>
          </a:xfrm>
          <a:prstGeom prst="straightConnector1">
            <a:avLst/>
          </a:prstGeom>
          <a:ln w="28575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636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Now let’s look at the number words.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3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50" name="Picture 2" descr="C:\Users\Colin2\AppData\Local\Microsoft\Windows\Temporary Internet Files\Content.IE5\1A4LY81X\Smil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726" y="1485900"/>
            <a:ext cx="1205273" cy="1205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560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1</a:t>
            </a:r>
            <a:endParaRPr lang="en-US" sz="54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964109" y="4535951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7030A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7</a:t>
            </a:r>
            <a:endParaRPr lang="en-US" sz="5400" b="1" cap="none" spc="0" dirty="0">
              <a:ln w="11430"/>
              <a:solidFill>
                <a:srgbClr val="7030A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93669" y="4514161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70C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6</a:t>
            </a:r>
            <a:endParaRPr lang="en-US" sz="5400" b="1" cap="none" spc="0" dirty="0">
              <a:ln w="11430"/>
              <a:solidFill>
                <a:srgbClr val="0070C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97300" y="4514161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8</a:t>
            </a:r>
            <a:endParaRPr lang="en-US" sz="54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782594" y="4509120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9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7300086" y="4509120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10</a:t>
            </a:r>
            <a:endParaRPr lang="en-US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652120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92D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4</a:t>
            </a:r>
            <a:endParaRPr lang="en-US" sz="5400" b="1" cap="none" spc="0" dirty="0">
              <a:ln w="11430"/>
              <a:solidFill>
                <a:srgbClr val="92D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051720" y="2358683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2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3767747" y="2374882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3</a:t>
            </a:r>
            <a:endParaRPr lang="en-US" sz="5400" b="1" cap="none" spc="0" dirty="0">
              <a:ln w="11430"/>
              <a:solidFill>
                <a:srgbClr val="FFFF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308304" y="2380637"/>
            <a:ext cx="107047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>
                <a:ln w="11430"/>
                <a:solidFill>
                  <a:srgbClr val="00B0F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5</a:t>
            </a:r>
            <a:endParaRPr lang="en-US" sz="5400" b="1" cap="none" spc="0" dirty="0">
              <a:ln w="11430"/>
              <a:solidFill>
                <a:srgbClr val="00B0F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15053" y="3164663"/>
            <a:ext cx="12634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964109" y="3188481"/>
            <a:ext cx="129234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two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03911" y="3188481"/>
            <a:ext cx="175400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three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361762" y="3164662"/>
            <a:ext cx="13997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four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7218565" y="3188480"/>
            <a:ext cx="12763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five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04800" y="5380605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six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627251" y="5387251"/>
            <a:ext cx="190308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seven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613399" y="5382773"/>
            <a:ext cx="16914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eight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589108" y="5380605"/>
            <a:ext cx="14574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nine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367362" y="5382771"/>
            <a:ext cx="114486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02132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hlinkClick r:id="rId2" action="ppaction://hlinksldjump"/>
          </p:cNvPr>
          <p:cNvSpPr/>
          <p:nvPr/>
        </p:nvSpPr>
        <p:spPr>
          <a:xfrm>
            <a:off x="5015961" y="5287471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5000650" y="433984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4972540" y="335699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Can you find the correct number word?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49086" y="2518146"/>
            <a:ext cx="1070477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2500" b="1" cap="none" spc="0" dirty="0" smtClean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1</a:t>
            </a:r>
            <a:endParaRPr lang="en-US" sz="225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hlinkClick r:id="rId2" action="ppaction://hlinksldjump"/>
          </p:cNvPr>
          <p:cNvSpPr/>
          <p:nvPr/>
        </p:nvSpPr>
        <p:spPr>
          <a:xfrm>
            <a:off x="5059160" y="4310690"/>
            <a:ext cx="139974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four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>
            <a:hlinkClick r:id="rId3" action="ppaction://hlinksldjump"/>
          </p:cNvPr>
          <p:cNvSpPr/>
          <p:nvPr/>
        </p:nvSpPr>
        <p:spPr>
          <a:xfrm>
            <a:off x="5082467" y="3284984"/>
            <a:ext cx="126348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one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2" action="ppaction://hlinksldjump"/>
          </p:cNvPr>
          <p:cNvSpPr/>
          <p:nvPr/>
        </p:nvSpPr>
        <p:spPr>
          <a:xfrm>
            <a:off x="5030528" y="5251467"/>
            <a:ext cx="14574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nine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utoShape 2" descr="https://encrypted-tbn2.gstatic.com/images?q=tbn:ANd9GcRjywgSz6WxpaPTptZZtWYUJT2jvxSDnGEnR2YO4QgluZO6h8Fm9g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3975" y="-13716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Kid Thinking Cartoon Imagination clipart">
            <a:hlinkClick r:id="rId8" tooltip="Imagination clipart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65" y="148590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536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hlinkClick r:id="rId2" action="ppaction://hlinksldjump"/>
          </p:cNvPr>
          <p:cNvSpPr/>
          <p:nvPr/>
        </p:nvSpPr>
        <p:spPr>
          <a:xfrm>
            <a:off x="179512" y="188640"/>
            <a:ext cx="8856984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>
            <a:hlinkClick r:id="rId2" action="ppaction://hlinksldjump"/>
          </p:cNvPr>
          <p:cNvSpPr/>
          <p:nvPr/>
        </p:nvSpPr>
        <p:spPr>
          <a:xfrm>
            <a:off x="1403648" y="1412776"/>
            <a:ext cx="6120680" cy="3528392"/>
          </a:xfrm>
          <a:prstGeom prst="cloud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83768" y="2478119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Try again</a:t>
            </a:r>
            <a:endParaRPr lang="en-GB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4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931482" y="233353"/>
            <a:ext cx="532859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FFFF00"/>
                </a:solidFill>
                <a:latin typeface="+mj-lt"/>
              </a:rPr>
              <a:t>Well done!</a:t>
            </a:r>
            <a:endParaRPr lang="en-GB" sz="8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>
            <a:hlinkClick r:id="rId3" action="ppaction://hlinksldjump"/>
          </p:cNvPr>
          <p:cNvSpPr txBox="1"/>
          <p:nvPr/>
        </p:nvSpPr>
        <p:spPr>
          <a:xfrm>
            <a:off x="2195736" y="5445224"/>
            <a:ext cx="4608512" cy="101566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b="1" dirty="0" smtClean="0">
                <a:solidFill>
                  <a:srgbClr val="FFFF00"/>
                </a:solidFill>
                <a:latin typeface="+mj-lt"/>
              </a:rPr>
              <a:t>Play again</a:t>
            </a:r>
            <a:endParaRPr lang="en-GB" sz="6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879812" y="1700808"/>
            <a:ext cx="3240360" cy="3497535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12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hlinkClick r:id="rId2" action="ppaction://hlinksldjump"/>
          </p:cNvPr>
          <p:cNvSpPr/>
          <p:nvPr/>
        </p:nvSpPr>
        <p:spPr>
          <a:xfrm>
            <a:off x="5023245" y="5301535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3" action="ppaction://hlinksldjump"/>
          </p:cNvPr>
          <p:cNvSpPr/>
          <p:nvPr/>
        </p:nvSpPr>
        <p:spPr>
          <a:xfrm>
            <a:off x="4972540" y="4339842"/>
            <a:ext cx="1472017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2" action="ppaction://hlinksldjump"/>
          </p:cNvPr>
          <p:cNvSpPr/>
          <p:nvPr/>
        </p:nvSpPr>
        <p:spPr>
          <a:xfrm>
            <a:off x="4762668" y="3401317"/>
            <a:ext cx="1903086" cy="635878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/>
          <a:lstStyle/>
          <a:p>
            <a:r>
              <a:rPr lang="en-GB" dirty="0" smtClean="0"/>
              <a:t>Can you find the correct number word?</a:t>
            </a:r>
            <a:endParaRPr lang="en-GB" dirty="0"/>
          </a:p>
        </p:txBody>
      </p:sp>
      <p:sp>
        <p:nvSpPr>
          <p:cNvPr id="6" name="AutoShape 7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AutoShape 9" descr="data:image/jpeg;base64,/9j/4AAQSkZJRgABAQAAAQABAAD/2wCEAAkGBxQTEhUUEhQWFRUXFxcYGRgXFhUVFRgYFxQWFhcXFBwYHCggGBolGxUUITEhJiwrLi4uGB8zODMsNygtLjcBCgoKDg0OGxAQGywkICQsLCw3MiwsLCwsNC8sLCwsLC40NCwtLCwsLSwsLCwsLCwsLCwsLCwsLCwsLCwsLCwsLP/AABEIALABHgMBEQACEQEDEQH/xAAcAAEAAgMBAQEAAAAAAAAAAAAABgcDBAUCCAH/xABMEAACAQIBCAUIBQgJAwUAAAABAgADEQQFBhIhMUFRYQcicYGREzJCUnOhscEjYnKy0RQkMzSCkrPSJVNjg6LC4fDxQ6PiFkRUk8P/xAAbAQEAAgMBAQAAAAAAAAAAAAAABQYCAwQBB//EADoRAAICAQEDCAkDBAEFAAAAAAABAgMEEQUhMRITMkFRcYGhIjNhkbHB0eHwFTRSBhRCcmIjJEOi8f/aAAwDAQACEQMRAD8A3c887Ktes9Om7JRUlQFJGnY2LMRtB3DZa0suFhQrgpSWsn5Fbzc2dk3GL0iiKSRI0QBAEAQBAEAQBAEAQBAEAQBAEAQBAEAQBAEAQBAEAQBAEAQBAEAQBAPVNypBUkEbCDYjsInjSa0Z6m09UWLmFnkx0qOKe4VdJKja21EAqx9LbcHkZC5+AlpOpeBN4Gc3rC1+JXEmyDEAQBAEAQBAEAQBAEAQBAEAQBAN/AZFxFb9FRqODvCnR/eOr3zTZkVV9KSRvrx7bOjFs7FPMHHEX8kByNRL+4zme0sdPj5M6Vs3Ia4eaMGJzKxyazQJH1WR/cpv7plHPx5f5fEwls/Ij/j8Dh4igyNourIw3MCp8DOuMoyWsXqckoSi9JLQxzIxEAQBAEAQBAEAQBAEAQBAEAQADPD0T08EAQBAEAQBAEAQBAEAQBAEAkubeZdfFWc/RUj6bDWw+ovpduoc5w5OfXTu4vsO/GwLLt73IsnIuZuFw9iKflHHp1LMb8hsXuEg7s663i9F2Im6cGmrgtX7SQzjOwxmuuzSW/aJlyX2GPLj2mQGYmRq5QydSrro1qauv1he3YdoPMTZXbOt6wehrsqhYtJrUrbOro+amDVwl3QazTOtwPqH0xy29sm8Taam+Tbufb1fYhcrZjj6VW9dhA5LkOIAgCAIAgCAIAgCAIAgCAIAgCAIAgCAIAgCAIAgCAIAgCAWVmPmMLLXxa3J1pSI1AbmqDefq7t+vUIPO2g9XXU+9/T6k7g7PSXOWruX1LAr1lpqWchVG0nUBIeMXJ6LeyXnOMI8qT0RE8p54knRw68gzA3PDRX8fCSVWz0t9j/O8hL9rtvk0rxfyX53HJyrQxZXTrMxXeNMEC/FV1TpplRryYLyOPIry3Hl2ttd/wAluOJoDgJ16sj+Suw2MLinpm9N2T7JIHeNh75hOEZ9JamyuydfQbXcSfI+eBBC4gXH9Yo1j7QG3tHhI+/AXGv3EvjbWevJu9/1+3uJjTqBgGUggi4INwQdhB3yLaaejJ1NNaorjpKzWABxdEW1/SqNms/pB37fHjJrZuY2+an4fT6ELtLDWnOw8fr9SuZNkIIAgCAIAgCAIAgCAIAgCAIAgCAIAgCAIAgCAIAgCAIBKejrIwxGK0nF0pDTI3Fr9QHvuf2ZH7RvdVWi4vd9SR2bQrLdXwW/6FwYzFLSRnc2VRc/gOe6VuEHOSiuLLDbZGuDnLgitcs5XfEPdtSjzU3L+Lc5P0URqjouPaVTKyp5EtZcOpfnWauDr6FRHtfRYG3GxmyceVFx7TVVPkTUuxkkypnBSaiyppFnUrYqRa4sSSdXhecNWLNTTlwRK5GfVKpxjrq1pw7SKyQIYQBAJDmTlk064wznqVQzU/q1F1so5MLntB4yPz6E484uK4k1srJafMy8Cd4iirqyMLqwKkcQRYjwkTGTi011E7KKkmmfP2VMGaNapSPoOy9oBsD3ixlxqs5yCn2op91fNzcOxmrNhqEAQBAEAQBAEAQBAEAQBAEAQBAEAQBAEAQBAEAQBALO6IEHkq536aDuCm3xMgdrt8uK9hP7IS5En7Tu5+ORh1G41FB/dYj3gTl2elzr7jPa+vMLTtXz+ZA5MlbPFaqFF2NgIBzKFeviank8MhJO4WvbixOpRz1ds9nKFceVNm+qmVkuTBas6uVM1sdhqRru6Mq62CsWIHEgqARxsZzV5lNkuQtTrt2bbXDlvTwPym1wDxAPiJ0EaeoBgNYriMKRtFdPDTUEe+Y2LWuS9jOjEbV0Wu1FzytFwKT6RKdsoVrb9A+NNZaNnPXHj4/Eq+0VpkS8PgRydxwiAIAgCAIAgCAIAgCAIAgCAIAgCAIAgCAfl4PT9g8EAQBAJv0VZTFPEPRY2FVRo/bS5A7wW8JFbVpcq1NdXwZLbKtUbHB9fyLLyzkxMTRejU81htG1SDdWHMEAyCqsdc1JE5bVG2DhLrKpyrmzlDDkhQ1ZNz0xp3HNdbA+I5mTlWZTYt70ftK5ds62t7lqvYaeCzWx2JcA0nUb2qg01XnYi57gZnPLprXHXu3mNWDdY9OTp37i182M36eDpaCdZjrdyLFj8gNw3dtzIPIyJXS1ZYcbHjRDkr3nMz0ywnk2w6nSZtT22Kt7lTzOy3AnlOrCx5OSslwRwbSzYxi6oPVvj7PuQqSxXhANXBJ5XKGGpj0aiE9zeUb/AArML3yaZP2HXhw5V0V7fgXVK2W0pDP2tpY+uRuKr+6ig+8GWrAjpjx/Osq20Ja5EvzqI/Ow4hAEAQBAEAQBAEAQBAEAQBAEAQBAPVKmWIVQWJ1AAEkngANs8bSWrPUm3oid5v8ARvUcB8U3k1PoLY1P2jsX390icjasY7qlr7eol8fZUpb7Xp7Osm+T808HRA0aCE8XGm3i17d0irM2+fGT8NxK14dEOEV47zpjA0tnk0/dX8Jo5yfazfyI9iNDH5sYSsLPQTtUaDeK2M215d0OjJ/E02YlM+lFFcZ4ZjNhgatEmpRG0Hz05m3nLz3e+TeHtFWvkT3PyZC5mznUuXDevNEOkmRYgHqnUKkMpIIIII1EEG4I5zxpNaM9TaeqLazOz4TEaNGv1a+wG3VqHiLea3LZw4Su5mz5Vazhvj8Cx4e0I26Qnul8SZyMJIwYzFpSUvUYKo3n4DieQmcISm9IrU122wqjypvREJy3nU9W60b004+m3h5o7NfwktRhRhvnvfl9yv5e052ejXuXn9viRydxFiAa+NxYprc7dw4n8J6lqepand6LcisztjKg1dZad97HU7jkBde9uEjto3pLml4k5svH/wDK+5Fi4zErTpvUc2VFLHsAuZFQi5yUV1kzOSjFyfUfPmMxJqVHqNtdmY9rEn5y4wgoRUV1FOsm5ycn1mGZmAgHWyJm5iMUfoaZ0d7t1UHfv7Bczmvyqqem9/Z1nTRiW3dFbu3qJ3kroypLY4io1Q+qnUTsv5x7dUibdrTe6tad+8lqtkwW+x6khoZn4JRYYdD9q7n/ABEzjlnZEv8AJnbHCojwij22amDP/tqXctvhMVmX/wA2evEo/gjn4zo+wT30UameKO3wa4m+G08iPF696NM9m48uC07mRTLHRrWS7YdxVHqt1H7j5p9076drQlusWnmiPu2TOO+t6/EhWJwz02KVFZGG1WBBHcZKxnGa1i9URc4Sg9JLRmKZGAgCAIAgCAIB3c281K+MN0GhTvrqN5vMKNrHs1cSJx5ObXRue99h2Y2FZfvW5dpa+bua9DCD6NdJ7a6ja3PG3qjkPfK/kZdl79J7uwsGPiV0L0Vv7Teytlajhk06zhRu3sx4KBrY9k45TUVqyRx8a2+XJrWr/OPYV3lbpGrOSMOi0l3FgHqHn6q9mvtnJLJb6JZMfYNUVra+U/ZuX1fkcX/1djb3/KX/AHadvDRmrnp9p3/peHppza97+pLMzc+Hq1VoYmxZ7hKgGjdgL6LjZcgGxFtlra50U3uT5MiF2nsmFMOdp4LivmifMoIsRcHaDsnUV8ozPLJIw2LqU11IbOnJW3dx0h3S14V7upUnx4MqmbRzNziuHE4k6zkEAtro4zaFGkMRUX6WoLrfaiHYORO08rDjK5tLL5yfNx4LzZY9nYnNw5cuL8kSLLmWUwyXPWc+au88zwA4zkx8eV0tFw7Toy8uOPDV72+C/OorzKOUKld9Oo1zuGxVHBRuk3VVGuOkUVi++d0uVN/RGrNhpEA0cflJaeodZuG4fa/CZJanqR0s08zquLYVsTdaO3g1Qbgvqpz8Ntxx5WbGpcmG9/AlsPZ7s0lPdH4lsUKKooVAFVQAABYADYBINtt6ssCSS0RXvSfnILfklI3Oo1SN1tYp9uwnsA3mTOy8Xfz0vD6kPtTK3c1Hx+hW0nCCEAsXMvMMMq1sWNR1rS2atxqfy+PCQmbtJpuFXv8Ap9SbwtnJpTt931+hZFOmFAVQABqAAsAOAA2SFbberJpJJaI18TlCmnnNr4DWf9JHZW1MbG3Tlv7Fvf28TfXj2WcEaD5eHooe82+AMhbP6nin6Fbfe9Pk/idSwH1yPIy9xp/4v9JjH+qN++r/ANvsevA/5eX3Nmjlqmdt17Rce6d9H9Q4lj0lrHvW7y1NM8KxcN50EcEXBBHEa5NQsjZHlQaa9hyuLi9GcvODN+ji00aq9Yea489TyO8ctk68fJnRLWPuObIxoXx0kvEpfL2RqmEqmlVHNWHmuu5h+G6WfHvjdDlRKzkY8qJ8mRzpvOcQBAEAQCUZi5r/AJZULVLijTI0txc7QgO7iTw7byPzszmI6R6T/NSQwMPn5ay6K/NC5KFFUUKgCqosABYADcBK1KTk9WWWMVFaIh2cmfa0yaWFXy1UXBbWaakbbW1uRy1c9VpzWXpbo72TuFseViVl75MfN/T4+zrK2yjjKtWoXrMzPv0to5AeiOQnFKTb1ZaKaq6oKNaSXs/N5rTw2iAbeQBfHYQD+vQ+BB/GZ1dNHDtF6Y8+5l9yTKIVJ0st+eJyoL/EqGWLZPqX3/JFd2t65d3zZC5KEWdrM7JQxOLp02F0B03+yusg8ibDvnLmXc1S5LjwOvCp525RfDiXlWqhFLMbKoJJ4AC5lUinJ6ItMpKMXJ8EVZlTHtXqtUbfsHqqNi/733liqqVcFFFPvvldY5y6/JdS/Os1ZsNJ5qOFFybAbzAOWcVVruKWGRmJ4DrHn9Ucz7p7JxguVN7jdVVKcuTFasnmavR8lK1TFWqVNoTbTU8/XPu5HbInJz5T9GvcvP7E/i7NjX6Vm9+ROpGkmcLO+viloH8jTSY3uwI01HFFPnH4cDOvDjS7P+q9EcuXK5Q/6S1ZR9W+kdK+lc3vfSvfXe+u95alppu4FVlrrv4nmemJJ+jvJAxGLBcXSkPKEbiQQEB79f7JnBtG91U7uL3fUkNnUKy7V8FvLnJlXbSWrLMR/KOVixKobLx3n8BKVtPbtlrddD0j29b+i8/gStGIorWe9nLldO0TwCAIBmw2Kambqbctx7ROvEzrsWfKrfh1M12VRsWkkSXJ+NFVbjURqYcD+HOfQsHNhl1KyPiuxkPdS6paM4+fOQxisM1h9LTBemd9wNa/tAW7bcJMYORzNq14Pc/z2EbnY/PVPTit6/PaUlLUVUQBAEAQC88ycGKWCoAekgc8y/W+YHdKnm2Od8m+3T3FswoKFEUuzX3nP6SMpvRwoWmSpqvoFhqIXRLNbmbW7zI7Im4x3dZYdi48bcjWW9RWvjwX1I1mHiaK02S6rV0rm5ALLYaOjxA16t3fNWO46adZKbWrtlNS3uOnn1mrn7iaTNTCkNUF9IqQbLqsrEb73Nt2vjMchxemnE3bJrsipOW6L4d5FJzkwIBu5ra8pYQf2n+Vz8psq6aI7ab/AO2n3fMvmSRRyn+lM/n390nxaWTZXqPFlc2r6/wIhJIjCwuiHDXevU4KiD9okn7okNtefoxj3smtkQ3yl3Il+emI0cMQPTZV7vOPuUyOwYcq3Xs3nXtSzk47S62kV7JsrB+GAc3E5OeobvUAHAKSB2AkXMyT0Mk0TPIWWMNhE0KGHa5852ZdN+bED3DVI67Fttes5EtTtGmmOkIPyOgc+P7D/uf+E1fpv/Ly+5s/Wf8Ah5/Y908/KII8sj0wfSA8og5HR6w/dmE9nWLotPy/PedFW1ap7pJrzJNg8WlVA9J1dTsZSCPdOGUJRekloySjOMlrF6ojueeaSYtC6ALXUam2advRf5Hd2Ttws2VMuS+j8DjzMKN8dV0imnUgkEEEGxB1EEbQZZk9VqisNNPRlh9D5GlieNqXhepf4iQ22OEPH5E1sfjPw+ZYGVifIvbh7ri/ulR2vyv7Kzk9nlrv8ixY2nOx1IrPnBNiAeGrKNp+cyUWz1RbPwYheM95Ej3kMyTAxEA2sjYjQrqNzjRPaNYPy75P/wBP5DryOR1S3fT89pz5dfLpb7N5K5eiFKDznwgpYuvTGwVGtyDHSUeBEt2LPl0xl7Co5UORdKPtOZOg5xAEAQC8MxcaKuBokbVXyZ5FOr8AD3yqZ1bhfL27/eWvBmp0R06t3uGe2RGxeGKU7eUQh0vqBYAgqTuuCRfjaR9tfLjoTWzcz+1u5T4PcylK7FGNOqrU3XUyuLEf74yOaa3Mutd0JxUovcekYHYR3QbNdT1B6IBt5oH+k8N7T/8ANpsp6aIzaf7ezu+aL7kkUkp/pTH59/dJ8Wlk2V6jxZXNq+v8ERCSRGFodEI+hr8fKL93/mQG1+nHuLBsj1cu862f/wCip+0/yNNGzunLu+Zjtn1Ue/5MhElyviAIAgCAeXQEEHWDqMA5mbGXHweIBVj5PS0ai7mW9ibesNoPdsJmGTRG6Gj49R3YmTKmxdnWXrK2WopfpHwQpY57ahUC1O83DeJUnvln2bY50LXq3FZ2lWoXvTr3mHMXLIwuLVnNqbjybncASCG7iB3XmWfQ7qWlxW8wwL1Tcm+D3F2OoYEHWCLHgQZVZRUk4yW5lqTaeqIplDJVWmeoC6btV2HIjb3yk5+w7KpOVS5UfZx9xNUZdVi9LczSp4KvUNgjd40R33nHTszIslpGt+O74m+V9MFq2vidjB5ApoL12BPC+io+Z90nqNkY1C5WVNN9mui+r/Nxw2Z1k91S+plxpwugVCKSRYaKgEc7zzMy9lwrcYxTen+K+ZjUslyTbfi/kccCUwkBAPygfp6QHrr94fhJHZaf9zXp/JfE8s9TPufwJtPpBXikM/2ByhXtxTxFJAffLTs/9vHx+LKttD9xLw+CI/O04hAEAQCS5kZznB1CHuaL20wNqnc6/Mbx2CcGdh8/HVdJfmh34OZzEtJdFlyYTFJVQPTYOp1gg3BlanCUHyZLRlljOM1rF6o1cq5Ew+JAFeilS2wsOsPssNY7jNcoRlxR0U5FtPq5NFV585Eo4SuqYdCitTDEFnfXpuNrknYBOG+CjLRFt2RkWX1SlY9XrpwS6l2EdmklhANnMw/0nh/an7jzZT00Rm0v21nd80X7JIpJUHSoPz0eyT7zyx7K9R4v5Fc2r67wIfJMjCxOiHFdavT3kI47iVP3lkLteG6Mu9E3sie+Ue5kwzwwhqYZiNZQh+JsL6Vv2SZHYVihatevcdm0qXbQ+TxW/wDPArEY+n66+MndGVfRnsYun66/vCNGNGZFqA7CD2EGeHh6gCAa+NxQpqSdu4cT+E9S1PUtTiZGye2IrpSXWXYXPAbWY8gLmLbFXByfUdFFTtsUUfQQEq5byn+lGuGx1h6FNFPb1n+DCWTZcWqNe1v6Fb2pJO/TsSIjJIjSwOj/ADvqB6eFqgurHRpt6ScA3FfeOe6G2hgx0dsdz6yZ2fnS1VUt/YWfIInSO5VyizMVU2UatW/jflKPtja9tlrqqekVu3df2JbGx4xipSW85kr7bfE7BPAIAJttnvEGfNzDmpW0zsTX3kWA+J7pZNg4rnfznVH4s0Z1ihVyOtkrq1AqlmNgASSdgAFyTLqk29EQbaS1Z8+5VxhrVqlU+m7N2AkkDuFhLjVXzcFDsRT7rOcsc+1mrNhqEAQBAEA6ubmVq1CsnkqjKGdQw2qQWANwdWzfObJprsg+UtdEdOLdZXNKL01ZfUqRbSrOlX9ap+xH8SpOHJ6S7i2bA9RL/b5Ihk5ydEAzZjn+ksN7U/cebKumiL2j+2s7vmj6AkkUoqHpW/XV9in36kseyvUPvfyK7tb1y7vqQ6SZFnTzayucLiErDWAbMBvQ6mHbvHMCc+TQrq3D81OjFvdNimXthMSlVFqU2DIwuCNhBlTnBwk4y4otkZKSUo8GRbLPR7hqzl0LUWOshLFCTv0SNXcQJ2VbQtgtHvOG7Z1Vj5XB+w5y9FtLfiKn7qibv1Sf8Uaf0iv+TPY6LqG+tV/7f8s8/U7P4rzPf0mrtZnp9G1EbMRiB2Mg/wAkx/UrP4rz+p7+k09rPTZgD0cVV/aWm3yE9W0pdcV5mL2RV1NnOr9GBY3OLJ7aVz/EmxbU0/w8/sa3sddU/L7kqzazYo4NT5O7O3nVGtpHkLeavId95w5GTO5+lw7CRx8WFC0jx7Tcy3lWnhqLVah1DYN7NuVeZ/1mFFMrpqETZddGqDnIofKOMatVeq/nOxY9+4chs7pba61XBQXBFStsdk3N9ZrzYazs5mVQuOw5OzygHewKj3kTlzYt0TS7DrwWlfFvtL2lTLWQ2shDEHaCRPlmRXKu2UJcU2WCLUopo8TSZCAIB5qpcWmUXo9T1PR6nWzWxq2NIgBhc/a435j4dkumwcytw5jTR8e/7/Ij9oUy15xPVfA7WOwq1ab03811Km2o2YWNpZYTcJKS4oipwU4uL4MoDKeCahVqUn85GK9tthHIix75cKrFZBTXWVC2t1zcH1GtNhqEAQBAEA2MnfpqftE+8Jrt6D7mbafWR70fQ8ppcSrOlX9ap+xH8SpOHJ6S7i2bA9RL/b5Ihk5ydPwmAe8yD/SGF9qPutNlXTRF5/7Wzu+aPoSSRSioulf9dX2KffqSx7J9Q+9/BFd2t65d31IbJMixAO5m3nVXwZsh0qZNzTbze1TtU8/EGcmTh13rfufadmNm2UblvXYWBgOkjCuPpBUpHfddNe4rrPgJD2bKui/R0fkTFe1KZL0tUbZz/wAD/Wt/9dT+Wa/03I/j5o2fqWP/AC8meD0h4L13P9209/TMjsXvPP1PH7fI/F6RMF6zjtpt8o/S8jsXvPP1PH7fIzJn7gT/ANYjtp1P5Zi9m5H8fNGS2jj/AMvJmcZ6YH/5C/uv/LMP7DI/j8DP++x/5I0MqdIeEpg+TLVm3BQVXvZhqHZebqtmXTfpbkabdp0wXo72VlnBl+ti6mnVOoeag81Ry4niZO4+NCiOkfeQeRkzvlrL3HLnQcxu5GyXUxNVaVIXZt52KBtZuAE1XXRqg5yN1FMrpqES5c3M1aGEUaK6dTfUYAseOj6o5DvvKzk5ll73vRdn5xLNj4ddC3LV9p3ZyHUc3KeSFq9YEo/Eb/tDfIvP2TTl+k90u36nVRlyq3cUch8gVxsdT23HykDZ/Tdy6Li/ejuWfS+KaNWtQqUzaolr7GGtfEbJEZezb8bfOO7t4o3wsrs6D+p5keZiAaprGnVDjaCD+I79fjO7EulTONkeKZm4KytxfWT5TcXn0pPVaorTWhUXSphdDGBx/wBSmpPapK/ALLJsqetOnYyu7Vhpdyu1EOkmRYgCAIAgGxk79NT9on3hNdvQfczbT6yPej6HlNLiVZ0q/rVP2I/iVJw5PSXcWzYHqJf7fJEMnOTp4rHqnsPwg8fAyZln8/wvtV+BmyrpojM79tZ3H0LJIpRUnSx+uJ7BP4lSWLZPqH3v4Iru1vXLu+bIXJQixAEAQBAEAQBAEAQBAEAtbopyWEw7VyOtVYgH6iG2rtbS8BK9tW5ysVfUvi/sWHZVKjW59b+CJflDGCkt9pOoDn+ErW0s+OHTy3vb3Je36E3RS7ZadRxTiKj6y5F9y6h7pRMnbOXbLfNru3Ly+ZI83XDco+8x0sdUpt5xPIkkHx2TZibXyqZKXKbXY3qvt4GcqK7I8NCRYXELUUMv+oPAy/YmXXlVqyt7vg+xkTZXKuXJZ7rUwylWFwRrm6yEZxcZrVMxjJxeq4kPcC5trFzY8Z8ttjGM2ovVasn1rpvPM1npo4o9Yzoh0TdDgTzA/o0v6i/dE+l42vMw17F8Ct2+sl3srXpeP01Dj5NvvavnLJsjoS7yu7X6Ue4gMmCHEAQBAEA2MnfpqftE+8Jrt6D7mbafWR70fQ8ppcSrOlX9ap+xH8SpOHJ6S7i2bA9RL/b5Ihk5ydMWKPUMGMuBlzNP5/hfbJ8Zsq6aI7O/bT7mfQ0kiklSdLI/PE9gv8SrLFsn1L7/AJIru1vXLu+bIXJQixAEAQBAEAQBAEAQBAEAu/MJgcBQt6rDvDtf3yq56f8AcS1/Nxa8Fp48dD3nHfSThY+Nxf5Sh/1PyuXX2aP5a/IncDTSRzKdcgWlUcEzslBN6mNmubmZJaGaWm4yUK7IbqSD/vbxnRj5V2PLlVSaZjOuM1pJanupjKjai7G/Ow9033bUy7ouM5vR+HwMY01x3pI15wG0/HawuZ6lq9AlqaeFoGpUVRtY/wDJ7heSGLQ7rY1R63/98jbZNVwcuwsEC0+jpaLQrBTnSZjRUxrKNlNFTv1sfvW7pZtmV8mjXtepWtp2cq/TsWhFJIkcIAgCAIBnyebVaZPrp94TCzoPuZsq6ce9H0RKYXIq7pWpkYmk240rDmVdifDSXxnFldJFr2A1zM1/y+K+xCpzE8auOqarbz8INc3u0NvMymWx+FCi58sp7l6zHwBmyrpo4M5pY02+w+hZJFJKl6Wv1yn7Bf4lWWHZPqX3/JFd2t65d3zZCpKkWIAgCAIAgCAIAgCAIAgFl9E+WAVfDMdYPlE5g6nA7DY/tHhILa1G9WrufyJ3ZN+qdT718yc5SwnlEtvGsdsqu1MFZlDgukt67/uWDHt5uevURd0IJBFiN0+dWVyrk4TWjRNJprVHmYHogCAfjMBtnqWoS1NKvW0uyb4Q07zdGOhKM3clGmPKOOuRqHqjnzMuux9mvHjztnSfkvqQ+blKx8iPBeZtZfysuFoPWf0R1R6zHzVHafdcyxY9LusUERN9yprc2ULiKzOzO5uzEsx4km5PiZboxUUorgioyk5NyfWY5kYiAIAgCAIPS981MsrisMlQHrABXG8OBr8do5GVLLodNrj1dXcW3FvV1al19feZc4Mh08XS8nUuLa1YW0ka1ri/wOozjnBTWjJLEy7MafLh4rqZWWUOjnHK1qT0qi7jc027wQbdxM5HjSXAsUNuUyXpJp+806PRlj2breRUb2NQn4LczxY8xLbOMlqtX4fcsLM3MqlgbuW8rWIsXIsFG9aY3Didpt3TpqpUN/WQmbtGeT6Omkez6koq1AoLMQAASSdQAGskzek29ERraS1ZRWduV/yrFVKo8zUqfYXUPHWe+WzEo5mpRfHr7yqZl/PWuS4dRx50nKIAgCAIAgCAIAgCAIAgGfAYx6NRalM6Lobg/I8QRqI5zCyuNkXGXBmyuyVclKPFF2Zq5y08ZTuvVqKOvT3g8RxXnKtlYk6JaPh1MtGLlQvjquPWjoY/Jy1dtw25ht7+IkLnbMoy16a39q4/ckaciVXDh2HCxOSKybAKg5Gx7wflKvkf09kV76/SXn7iSry6pcdxoVC6+dTcdoP4SLngXw6UWvBnTFwlwkjF5Rz5qHwJM8jh2P8Axb8GZ6QXFmehkavUOtSo4vq9233SSx9jZVn+PJXt3fc1TzKa+vXuJDkvIaUuseu/E7B9kfOWXB2RVjek/Sl2/Qi8jNnbuW5G7lDHU6NNqlVgiLtJ+A4nkJM11yslyYrVnBZZGuPKk9EUvnhnM+Mq31rSXzE/zN9Y+7ZxJs+HiLHj7XxKzmZbvl7FwOBOw4hAEAQBAEAQDpZAy5VwlTylI7dTKfNccGHwO0TRkY8L48mR0Y+ROiXKiWpkTPvC1wA7eRfermy35PsI7bHlK/fs66t7lqvZ9Cfo2hTYt70ftJLSrqwurKw4ggj3ThcWtzR3KSfBnouBtIjRjVHGyrnZhKAOnWVm9VDpt2WGzvtOmrCus4R9+45rcymvjL3bys87M9KuLuijydH1b9Z+Bc/Iau2TmJgQo9J75fnAg8vPnd6K3RIvJAjxAEAQBAEAQBAEAQBAEAQBAMuFxL03D02KMusMpsRMZwjNcmS1RnCcoPlRejLByD0laguLS/8AaIPey/h4SGyNk9dT8GTOPtXqtXiib5Oy/hq4+irIx4Xs3epsZF2Y1tfSiyUryKrOjJHSmg3CAYcTikpjSqOqDizBR75lGEpPSK1MZTjFayehFMtdIeGpAijes/LqoO1jt7gZIU7Mtnvn6K8yPu2nVDdHe/IrTLuXq2LfSrNcDzUGpF+yOPM65OUY1dC0gvHrIPIybL3rJ+HUcydBziAIAgCAIAgCAIAgH5aD0WgH7B4IAgCAIAgCAIAgCAIAgCAIAgCAIAgCD02aGUayCyVaiD6ruvwM1yqhLjFPwNkbrI7lJrxMrZaxJ24isf72p+Mx/t6v4r3I9/uLf5P3s06lQsbsSx4kkn3zakluRrcm3qzzPTEQBAEAQABPD0leeeadWhWepTRnosSwKgnQublWA2AbjstaR+Fmwsgoyekl5kjm4U65uUVrFkUkiRogCAIAgCAIAgCAIAgCAIAgCAIAgCAIAgCAIAgCAIAgCAIAgCAIAgCAeqaFiAoJJ2AC5PYBPG0lqz1Jt6IsXMLM1hpVsUlgy6KU21NrIJZh6OywHM8pC5+enpCp+JN4GC1rO1eB/9k=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714500"/>
            <a:ext cx="5810250" cy="357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2" name="AutoShape 11" descr="https://lh5.ggpht.com/P8gkcH7DVFUcoJmy6FhLgn0MueU8KZbydehVTcXCY0JBOAKzpi1H8rKpWnrnU8y8Eg=w300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1371600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3" name="AutoShape 13" descr="https://encrypted-tbn0.gstatic.com/images?q=tbn:ANd9GcQ3O9oHdSwJEXBzwKFHE0_5Y-jBuLTcM_lXLhUytI8pOKwIh-5M">
            <a:hlinkClick r:id="rId6"/>
          </p:cNvPr>
          <p:cNvSpPr>
            <a:spLocks noChangeAspect="1" noChangeArrowheads="1"/>
          </p:cNvSpPr>
          <p:nvPr/>
        </p:nvSpPr>
        <p:spPr bwMode="auto">
          <a:xfrm>
            <a:off x="53975" y="-1790700"/>
            <a:ext cx="374332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Rectangle 2"/>
          <p:cNvSpPr/>
          <p:nvPr/>
        </p:nvSpPr>
        <p:spPr>
          <a:xfrm>
            <a:off x="1049086" y="2518146"/>
            <a:ext cx="1070477" cy="35548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2500" b="1" dirty="0">
                <a:ln w="11430"/>
                <a:solidFill>
                  <a:srgbClr val="00CC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anose="030F0702030302020204" pitchFamily="66" charset="0"/>
                <a:cs typeface="Aharoni" panose="02010803020104030203" pitchFamily="2" charset="-79"/>
              </a:rPr>
              <a:t>6</a:t>
            </a:r>
            <a:endParaRPr lang="en-US" sz="22500" b="1" cap="none" spc="0" dirty="0">
              <a:ln w="11430"/>
              <a:solidFill>
                <a:srgbClr val="00CC0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anose="030F0702030302020204" pitchFamily="66" charset="0"/>
              <a:cs typeface="Aharoni" panose="02010803020104030203" pitchFamily="2" charset="-79"/>
            </a:endParaRPr>
          </a:p>
        </p:txBody>
      </p:sp>
      <p:sp>
        <p:nvSpPr>
          <p:cNvPr id="21" name="Rectangle 20">
            <a:hlinkClick r:id="rId3" action="ppaction://hlinksldjump"/>
          </p:cNvPr>
          <p:cNvSpPr/>
          <p:nvPr/>
        </p:nvSpPr>
        <p:spPr>
          <a:xfrm>
            <a:off x="5195428" y="4267834"/>
            <a:ext cx="102624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six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>
            <a:hlinkClick r:id="rId2" action="ppaction://hlinksldjump"/>
          </p:cNvPr>
          <p:cNvSpPr/>
          <p:nvPr/>
        </p:nvSpPr>
        <p:spPr>
          <a:xfrm>
            <a:off x="4762668" y="3284984"/>
            <a:ext cx="190308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seven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5" name="Rectangle 34">
            <a:hlinkClick r:id="rId2" action="ppaction://hlinksldjump"/>
          </p:cNvPr>
          <p:cNvSpPr/>
          <p:nvPr/>
        </p:nvSpPr>
        <p:spPr>
          <a:xfrm>
            <a:off x="5023245" y="5215463"/>
            <a:ext cx="145745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nine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AutoShape 2" descr="https://encrypted-tbn2.gstatic.com/images?q=tbn:ANd9GcRjywgSz6WxpaPTptZZtWYUJT2jvxSDnGEnR2YO4QgluZO6h8Fm9g">
            <a:hlinkClick r:id="rId7"/>
          </p:cNvPr>
          <p:cNvSpPr>
            <a:spLocks noChangeAspect="1" noChangeArrowheads="1"/>
          </p:cNvSpPr>
          <p:nvPr/>
        </p:nvSpPr>
        <p:spPr bwMode="auto">
          <a:xfrm>
            <a:off x="53975" y="-1371600"/>
            <a:ext cx="3810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28" name="Picture 4" descr="Kid Thinking Cartoon Imagination clipart">
            <a:hlinkClick r:id="rId8" tooltip="Imagination clipart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8565" y="1485900"/>
            <a:ext cx="1590675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276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179512" y="188640"/>
            <a:ext cx="8856984" cy="6552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loud Callout 7">
            <a:hlinkClick r:id="rId2" action="ppaction://hlinksldjump"/>
          </p:cNvPr>
          <p:cNvSpPr/>
          <p:nvPr/>
        </p:nvSpPr>
        <p:spPr>
          <a:xfrm>
            <a:off x="1403648" y="1412776"/>
            <a:ext cx="6120680" cy="3528392"/>
          </a:xfrm>
          <a:prstGeom prst="cloudCallou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483768" y="2478119"/>
            <a:ext cx="396044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smtClean="0">
                <a:solidFill>
                  <a:sysClr val="windowText" lastClr="000000"/>
                </a:solidFill>
                <a:latin typeface="Comic Sans MS" panose="030F0702030302020204" pitchFamily="66" charset="0"/>
              </a:rPr>
              <a:t>Try again</a:t>
            </a:r>
            <a:endParaRPr lang="en-GB" dirty="0">
              <a:solidFill>
                <a:sysClr val="windowText" lastClr="00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068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/>
          <p:cNvSpPr txBox="1"/>
          <p:nvPr/>
        </p:nvSpPr>
        <p:spPr>
          <a:xfrm>
            <a:off x="1931482" y="233353"/>
            <a:ext cx="5328592" cy="1323439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8000" b="1" dirty="0" smtClean="0">
                <a:solidFill>
                  <a:srgbClr val="FFFF00"/>
                </a:solidFill>
                <a:latin typeface="+mj-lt"/>
              </a:rPr>
              <a:t>Well done!</a:t>
            </a:r>
            <a:endParaRPr lang="en-GB" sz="8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25" name="TextBox 24">
            <a:hlinkClick r:id="rId3" action="ppaction://hlinksldjump"/>
          </p:cNvPr>
          <p:cNvSpPr txBox="1"/>
          <p:nvPr/>
        </p:nvSpPr>
        <p:spPr>
          <a:xfrm>
            <a:off x="2195736" y="5445224"/>
            <a:ext cx="4608512" cy="1015663"/>
          </a:xfrm>
          <a:prstGeom prst="rect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6000" b="1" dirty="0" smtClean="0">
                <a:solidFill>
                  <a:srgbClr val="FFFF00"/>
                </a:solidFill>
                <a:latin typeface="+mj-lt"/>
              </a:rPr>
              <a:t>Play again</a:t>
            </a:r>
            <a:endParaRPr lang="en-GB" sz="6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1" name="5-Point Star 10"/>
          <p:cNvSpPr/>
          <p:nvPr/>
        </p:nvSpPr>
        <p:spPr>
          <a:xfrm>
            <a:off x="2879812" y="1700808"/>
            <a:ext cx="3240360" cy="3497535"/>
          </a:xfrm>
          <a:prstGeom prst="star5">
            <a:avLst/>
          </a:prstGeom>
          <a:solidFill>
            <a:srgbClr val="FFFF00"/>
          </a:solidFill>
          <a:ln>
            <a:solidFill>
              <a:srgbClr val="FFFF00"/>
            </a:solidFill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307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:sndAc>
          <p:stSnd>
            <p:snd r:embed="rId2" name="applause.wav"/>
          </p:stSnd>
        </p:sndAc>
      </p:transition>
    </mc:Choice>
    <mc:Fallback xmlns="">
      <p:transition spd="slow"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omic Sans MS"/>
        <a:ea typeface=""/>
        <a:cs typeface=""/>
      </a:majorFont>
      <a:minorFont>
        <a:latin typeface="Verdana"/>
        <a:ea typeface=""/>
        <a:cs typeface="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207</Words>
  <Application>Microsoft Office PowerPoint</Application>
  <PresentationFormat>On-screen Show (4:3)</PresentationFormat>
  <Paragraphs>122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PowerPoint Presentation</vt:lpstr>
      <vt:lpstr>Let’s Count To 10 </vt:lpstr>
      <vt:lpstr>Now let’s look at the number words.</vt:lpstr>
      <vt:lpstr>Can you find the correct number word?</vt:lpstr>
      <vt:lpstr>PowerPoint Presentation</vt:lpstr>
      <vt:lpstr>PowerPoint Presentation</vt:lpstr>
      <vt:lpstr>Can you find the correct number word?</vt:lpstr>
      <vt:lpstr>PowerPoint Presentation</vt:lpstr>
      <vt:lpstr>PowerPoint Presentation</vt:lpstr>
      <vt:lpstr>Can you find the correct number word?</vt:lpstr>
      <vt:lpstr>PowerPoint Presentation</vt:lpstr>
      <vt:lpstr>PowerPoint Presentation</vt:lpstr>
      <vt:lpstr>Can you find the correct number word?</vt:lpstr>
      <vt:lpstr>PowerPoint Presentation</vt:lpstr>
      <vt:lpstr>PowerPoint Presentation</vt:lpstr>
      <vt:lpstr>Can you find the correct number word?</vt:lpstr>
      <vt:lpstr>PowerPoint Presentation</vt:lpstr>
      <vt:lpstr>PowerPoint Presentation</vt:lpstr>
      <vt:lpstr>PowerPoint Presentation</vt:lpstr>
      <vt:lpstr>PowerPoint Presentation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Number Words</dc:title>
  <dc:creator>Colin2</dc:creator>
  <cp:lastModifiedBy>Colin2</cp:lastModifiedBy>
  <cp:revision>30</cp:revision>
  <dcterms:created xsi:type="dcterms:W3CDTF">2015-01-07T11:03:14Z</dcterms:created>
  <dcterms:modified xsi:type="dcterms:W3CDTF">2015-06-09T08:55:14Z</dcterms:modified>
</cp:coreProperties>
</file>